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9" r:id="rId1"/>
  </p:sldMasterIdLst>
  <p:sldIdLst>
    <p:sldId id="277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787" y="-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50132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8044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69036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86895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08760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59679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66555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33928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2340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2556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009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92092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165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05333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27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1968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8220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821198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</p:sldLayoutIdLst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byjus.com/maths/polynomial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arehouse.com/algebra/exponents/" TargetMode="External"/><Relationship Id="rId2" Type="http://schemas.openxmlformats.org/officeDocument/2006/relationships/hyperlink" Target="https://www.mathwarehouse.com/algebra/dictionary/B-words/binomial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thwarehouse.com/algebra/exponents/laws-of-exponents.php" TargetMode="External"/><Relationship Id="rId5" Type="http://schemas.openxmlformats.org/officeDocument/2006/relationships/hyperlink" Target="https://www.mathwarehouse.com/dictionary/C-words/commutative-property.php" TargetMode="External"/><Relationship Id="rId4" Type="http://schemas.openxmlformats.org/officeDocument/2006/relationships/hyperlink" Target="https://www.mathwarehouse.com/dictionary/C-words/coefficient.php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thwarehouse.com/dictionary/B-words/binomial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m.wikipedia.org/wiki/Subtraction" TargetMode="External"/><Relationship Id="rId13" Type="http://schemas.openxmlformats.org/officeDocument/2006/relationships/hyperlink" Target="https://en.m.wikipedia.org/wiki/Algebraic_expression" TargetMode="External"/><Relationship Id="rId3" Type="http://schemas.openxmlformats.org/officeDocument/2006/relationships/hyperlink" Target="https://en.m.wikipedia.org/wiki/Expression_(mathematics)" TargetMode="External"/><Relationship Id="rId7" Type="http://schemas.openxmlformats.org/officeDocument/2006/relationships/hyperlink" Target="https://en.m.wikipedia.org/wiki/Addition" TargetMode="External"/><Relationship Id="rId12" Type="http://schemas.openxmlformats.org/officeDocument/2006/relationships/hyperlink" Target="https://en.m.wikipedia.org/wiki/Rational_number" TargetMode="External"/><Relationship Id="rId2" Type="http://schemas.openxmlformats.org/officeDocument/2006/relationships/hyperlink" Target="https://en.m.wikipedia.org/wiki/Mathemat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m.wikipedia.org/wiki/Algebraic_operation" TargetMode="External"/><Relationship Id="rId11" Type="http://schemas.openxmlformats.org/officeDocument/2006/relationships/hyperlink" Target="https://en.m.wikipedia.org/wiki/Exponentiation" TargetMode="External"/><Relationship Id="rId5" Type="http://schemas.openxmlformats.org/officeDocument/2006/relationships/hyperlink" Target="https://en.m.wikipedia.org/wiki/Variable_(mathematics)" TargetMode="External"/><Relationship Id="rId10" Type="http://schemas.openxmlformats.org/officeDocument/2006/relationships/hyperlink" Target="https://en.m.wikipedia.org/wiki/Division_(mathematics)" TargetMode="External"/><Relationship Id="rId4" Type="http://schemas.openxmlformats.org/officeDocument/2006/relationships/hyperlink" Target="https://en.m.wikipedia.org/wiki/Constant_(mathematics)" TargetMode="External"/><Relationship Id="rId9" Type="http://schemas.openxmlformats.org/officeDocument/2006/relationships/hyperlink" Target="https://en.m.wikipedia.org/wiki/Multiplication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10C33381-806C-7C4F-9811-DD9120A9D5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50" y="674878"/>
            <a:ext cx="10515600" cy="4468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u="sng" dirty="0">
                <a:solidFill>
                  <a:srgbClr val="FF0000"/>
                </a:solidFill>
              </a:rPr>
              <a:t>MATHEMATICS</a:t>
            </a:r>
            <a:br>
              <a:rPr lang="en-US" sz="6000" u="sng" dirty="0">
                <a:solidFill>
                  <a:srgbClr val="FF0000"/>
                </a:solidFill>
              </a:rPr>
            </a:br>
            <a:r>
              <a:rPr lang="en-US" sz="6000" u="sng" dirty="0">
                <a:solidFill>
                  <a:srgbClr val="FF0000"/>
                </a:solidFill>
              </a:rPr>
              <a:t>Algebraic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u="sng" dirty="0">
                <a:solidFill>
                  <a:srgbClr val="FF0000"/>
                </a:solidFill>
              </a:rPr>
              <a:t>Expressions</a:t>
            </a:r>
          </a:p>
          <a:p>
            <a:pPr marL="0" indent="0">
              <a:buNone/>
            </a:pPr>
            <a:r>
              <a:rPr lang="en-US" sz="4000" dirty="0" err="1">
                <a:solidFill>
                  <a:srgbClr val="FF0000"/>
                </a:solidFill>
              </a:rPr>
              <a:t>Class:VII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ABD05A-9501-FB4B-8540-F075F89FA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62475"/>
            <a:ext cx="10515600" cy="1500187"/>
          </a:xfrm>
        </p:spPr>
        <p:txBody>
          <a:bodyPr>
            <a:normAutofit/>
          </a:bodyPr>
          <a:lstStyle/>
          <a:p>
            <a:pPr algn="r"/>
            <a:endParaRPr lang="en-US" sz="2800" u="sng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091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B0558F-E561-1942-A175-E306BD38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0" i="0" dirty="0">
                <a:solidFill>
                  <a:srgbClr val="813588"/>
                </a:solidFill>
                <a:effectLst/>
                <a:latin typeface="Roboto" panose="02000000000000000000" pitchFamily="2" charset="0"/>
              </a:rPr>
              <a:t>Polynomial Expression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E8C3D0-A083-D14D-9125-0AF7AA7BD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5941"/>
            <a:ext cx="10515600" cy="3821021"/>
          </a:xfrm>
        </p:spPr>
        <p:txBody>
          <a:bodyPr>
            <a:normAutofit/>
          </a:bodyPr>
          <a:lstStyle/>
          <a:p>
            <a:r>
              <a:rPr lang="en-US" sz="4400" b="1" i="0" dirty="0">
                <a:effectLst/>
                <a:latin typeface="Angsana New" panose="020B0502040504020204" pitchFamily="34" charset="0"/>
              </a:rPr>
              <a:t>In general, an expression with more than one terms with non-negative integral exponents of a variable is known as a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Angsana New" panose="020B0502040504020204" pitchFamily="34" charset="0"/>
              </a:rPr>
              <a:t> </a:t>
            </a:r>
            <a:r>
              <a:rPr lang="en-US" sz="4400" b="1" i="0" u="none" strike="noStrike" dirty="0">
                <a:solidFill>
                  <a:schemeClr val="bg1"/>
                </a:solidFill>
                <a:effectLst/>
                <a:latin typeface="Angsana New" panose="020B0502040504020204" pitchFamily="34" charset="0"/>
                <a:hlinkClick r:id="rId2"/>
              </a:rPr>
              <a:t>polynomial</a:t>
            </a:r>
            <a:r>
              <a:rPr lang="en-US" sz="4400" b="1" i="0" dirty="0">
                <a:effectLst/>
                <a:latin typeface="Angsana New" panose="020B0502040504020204" pitchFamily="34" charset="0"/>
              </a:rPr>
              <a:t>.</a:t>
            </a:r>
          </a:p>
          <a:p>
            <a:r>
              <a:rPr lang="en-US" sz="4400" b="1" i="0" dirty="0">
                <a:effectLst/>
                <a:latin typeface="Angsana New" panose="020B0502040504020204" pitchFamily="34" charset="0"/>
              </a:rPr>
              <a:t>Examples of polynomial expression include</a:t>
            </a:r>
          </a:p>
          <a:p>
            <a:r>
              <a:rPr lang="en-US" sz="4400" b="1" i="0" dirty="0">
                <a:effectLst/>
                <a:latin typeface="Angsana New" panose="020B0502040504020204" pitchFamily="34" charset="0"/>
              </a:rPr>
              <a:t> </a:t>
            </a:r>
            <a:r>
              <a:rPr lang="en-US" sz="4400" b="1" i="0" dirty="0" err="1">
                <a:effectLst/>
                <a:latin typeface="Angsana New" panose="020B0502040504020204" pitchFamily="34" charset="0"/>
              </a:rPr>
              <a:t>ab</a:t>
            </a:r>
            <a:r>
              <a:rPr lang="en-US" sz="4400" b="1" i="0" dirty="0">
                <a:effectLst/>
                <a:latin typeface="Angsana New" panose="020B0502040504020204" pitchFamily="34" charset="0"/>
              </a:rPr>
              <a:t> + </a:t>
            </a:r>
            <a:r>
              <a:rPr lang="en-US" sz="4400" b="1" i="0" dirty="0" err="1">
                <a:effectLst/>
                <a:latin typeface="Angsana New" panose="020B0502040504020204" pitchFamily="34" charset="0"/>
              </a:rPr>
              <a:t>bc</a:t>
            </a:r>
            <a:r>
              <a:rPr lang="en-US" sz="4400" b="1" i="0" dirty="0">
                <a:effectLst/>
                <a:latin typeface="Angsana New" panose="020B0502040504020204" pitchFamily="34" charset="0"/>
              </a:rPr>
              <a:t> + ca,  3x+ 4y + </a:t>
            </a:r>
            <a:r>
              <a:rPr lang="en-US" sz="4400" b="1" i="0" dirty="0" err="1">
                <a:effectLst/>
                <a:latin typeface="Angsana New" panose="020B0502040504020204" pitchFamily="34" charset="0"/>
              </a:rPr>
              <a:t>xy</a:t>
            </a:r>
            <a:r>
              <a:rPr lang="en-US" sz="4400" b="1" i="0" dirty="0">
                <a:effectLst/>
                <a:latin typeface="Angsana New" panose="020B0502040504020204" pitchFamily="34" charset="0"/>
              </a:rPr>
              <a:t> 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BAAFB09-5AD9-9F4C-8DF1-527917780BF6}"/>
              </a:ext>
            </a:extLst>
          </p:cNvPr>
          <p:cNvSpPr txBox="1"/>
          <p:nvPr/>
        </p:nvSpPr>
        <p:spPr>
          <a:xfrm>
            <a:off x="5184054" y="251521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34074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58F4B2-E4F7-014F-B225-957E1B142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Multiplication of Monomial by Monomial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F8EB46-C57C-4240-A08F-33438EA3D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74" y="2643182"/>
            <a:ext cx="10131425" cy="3649133"/>
          </a:xfrm>
        </p:spPr>
        <p:txBody>
          <a:bodyPr>
            <a:noAutofit/>
          </a:bodyPr>
          <a:lstStyle/>
          <a:p>
            <a:r>
              <a:rPr lang="en-US" sz="3200" b="0" i="0" dirty="0">
                <a:solidFill>
                  <a:srgbClr val="330066"/>
                </a:solidFill>
                <a:effectLst/>
                <a:latin typeface="Angsana New" panose="020B0502040504020204" pitchFamily="34" charset="0"/>
              </a:rPr>
              <a:t>Let's multiply the following 2 </a:t>
            </a:r>
            <a:r>
              <a:rPr lang="en-US" sz="3200" b="0" i="0" u="none" strike="noStrike" dirty="0">
                <a:solidFill>
                  <a:srgbClr val="428BCA"/>
                </a:solidFill>
                <a:effectLst/>
                <a:latin typeface="Angsana New" panose="020B0502040504020204" pitchFamily="34" charset="0"/>
                <a:hlinkClick r:id="rId2"/>
              </a:rPr>
              <a:t>monomials</a:t>
            </a:r>
            <a:r>
              <a:rPr lang="en-US" sz="3200" b="0" i="0" dirty="0">
                <a:solidFill>
                  <a:srgbClr val="330066"/>
                </a:solidFill>
                <a:effectLst/>
                <a:latin typeface="Angsana New" panose="020B0502040504020204" pitchFamily="34" charset="0"/>
              </a:rPr>
              <a:t>: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(5x )(3x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2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y)</a:t>
            </a:r>
            <a:endParaRPr lang="en-US" sz="3200" b="0" i="0" dirty="0">
              <a:solidFill>
                <a:srgbClr val="330066"/>
              </a:solidFill>
              <a:effectLst/>
              <a:latin typeface="Angsana New" panose="020B0502040504020204" pitchFamily="34" charset="0"/>
            </a:endParaRPr>
          </a:p>
          <a:p>
            <a:r>
              <a:rPr lang="en-US" sz="3200" b="0" i="1" dirty="0">
                <a:solidFill>
                  <a:srgbClr val="6F6F6F"/>
                </a:solidFill>
                <a:effectLst/>
                <a:latin typeface="Angsana New" panose="020B0502040504020204" pitchFamily="34" charset="0"/>
              </a:rPr>
              <a:t>Step 1</a:t>
            </a:r>
            <a:r>
              <a:rPr lang="en-US" sz="3200" b="0" i="0" dirty="0">
                <a:solidFill>
                  <a:srgbClr val="330066"/>
                </a:solidFill>
                <a:effectLst/>
                <a:latin typeface="Angsana New" panose="020B0502040504020204" pitchFamily="34" charset="0"/>
              </a:rPr>
              <a:t>Group variables by </a:t>
            </a:r>
            <a:r>
              <a:rPr lang="en-US" sz="3200" b="0" i="0" u="none" strike="noStrike" dirty="0">
                <a:solidFill>
                  <a:srgbClr val="428BCA"/>
                </a:solidFill>
                <a:effectLst/>
                <a:latin typeface="Angsana New" panose="020B0502040504020204" pitchFamily="34" charset="0"/>
                <a:hlinkClick r:id="rId3"/>
              </a:rPr>
              <a:t>exponent</a:t>
            </a:r>
            <a:r>
              <a:rPr lang="en-US" sz="3200" b="0" i="0" dirty="0">
                <a:solidFill>
                  <a:srgbClr val="330066"/>
                </a:solidFill>
                <a:effectLst/>
                <a:latin typeface="Angsana New" panose="020B0502040504020204" pitchFamily="34" charset="0"/>
              </a:rPr>
              <a:t> and group the </a:t>
            </a:r>
            <a:r>
              <a:rPr lang="en-US" sz="3200" b="0" i="0" u="none" strike="noStrike" dirty="0">
                <a:solidFill>
                  <a:srgbClr val="428BCA"/>
                </a:solidFill>
                <a:effectLst/>
                <a:latin typeface="Angsana New" panose="020B0502040504020204" pitchFamily="34" charset="0"/>
                <a:hlinkClick r:id="rId4"/>
              </a:rPr>
              <a:t>coefficients</a:t>
            </a:r>
            <a:r>
              <a:rPr lang="en-US" sz="3200" b="0" i="0" dirty="0">
                <a:solidFill>
                  <a:srgbClr val="330066"/>
                </a:solidFill>
                <a:effectLst/>
                <a:latin typeface="Angsana New" panose="020B0502040504020204" pitchFamily="34" charset="0"/>
              </a:rPr>
              <a:t> (</a:t>
            </a:r>
            <a:r>
              <a:rPr lang="en-US" sz="3200" b="0" i="0" u="none" strike="noStrike" dirty="0">
                <a:solidFill>
                  <a:srgbClr val="428BCA"/>
                </a:solidFill>
                <a:effectLst/>
                <a:latin typeface="Angsana New" panose="020B0502040504020204" pitchFamily="34" charset="0"/>
                <a:hlinkClick r:id="rId5"/>
              </a:rPr>
              <a:t>apply commutative property of multiplication</a:t>
            </a:r>
            <a:r>
              <a:rPr lang="en-US" sz="3200" b="0" i="0" dirty="0">
                <a:solidFill>
                  <a:srgbClr val="330066"/>
                </a:solidFill>
                <a:effectLst/>
                <a:latin typeface="Angsana New" panose="020B0502040504020204" pitchFamily="34" charset="0"/>
              </a:rPr>
              <a:t>)</a:t>
            </a:r>
          </a:p>
          <a:p>
            <a:pPr latinLnBrk="1"/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(5 • 3)(x • x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2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)(y)</a:t>
            </a:r>
          </a:p>
          <a:p>
            <a:r>
              <a:rPr lang="en-US" sz="3200" b="0" i="1" dirty="0">
                <a:solidFill>
                  <a:srgbClr val="6F6F6F"/>
                </a:solidFill>
                <a:effectLst/>
                <a:latin typeface="Angsana New" panose="020B0502040504020204" pitchFamily="34" charset="0"/>
              </a:rPr>
              <a:t>Step 2</a:t>
            </a:r>
            <a:r>
              <a:rPr lang="en-US" sz="3200" b="0" i="0" dirty="0">
                <a:solidFill>
                  <a:srgbClr val="330066"/>
                </a:solidFill>
                <a:effectLst/>
                <a:latin typeface="Angsana New" panose="020B0502040504020204" pitchFamily="34" charset="0"/>
              </a:rPr>
              <a:t>Multiply each like term (</a:t>
            </a:r>
            <a:r>
              <a:rPr lang="en-US" sz="3200" b="0" i="0" u="none" strike="noStrike" dirty="0">
                <a:solidFill>
                  <a:srgbClr val="428BCA"/>
                </a:solidFill>
                <a:effectLst/>
                <a:latin typeface="Angsana New" panose="020B0502040504020204" pitchFamily="34" charset="0"/>
                <a:hlinkClick r:id="rId6"/>
              </a:rPr>
              <a:t>remember your exponents laws</a:t>
            </a:r>
            <a:endParaRPr lang="en-US" sz="3200" b="0" i="0" dirty="0">
              <a:solidFill>
                <a:srgbClr val="330066"/>
              </a:solidFill>
              <a:effectLst/>
              <a:latin typeface="Angsana New" panose="020B0502040504020204" pitchFamily="34" charset="0"/>
            </a:endParaRPr>
          </a:p>
          <a:p>
            <a:pPr latinLnBrk="1"/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(5 • 3)(x • x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2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)(y)=(15)( x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(2+1)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)(y)</a:t>
            </a:r>
          </a:p>
          <a:p>
            <a:pPr latinLnBrk="1"/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15x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y</a:t>
            </a:r>
          </a:p>
        </p:txBody>
      </p:sp>
    </p:spTree>
    <p:extLst>
      <p:ext uri="{BB962C8B-B14F-4D97-AF65-F5344CB8AC3E}">
        <p14:creationId xmlns="" xmlns:p14="http://schemas.microsoft.com/office/powerpoint/2010/main" val="24381932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79A70C-0919-B545-B6EE-39E9C824E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Multiplication of Monomial by Binomial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A0F146-B723-C443-8B9C-F3EDF6F64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6"/>
            <a:ext cx="11339319" cy="4226339"/>
          </a:xfrm>
        </p:spPr>
        <p:txBody>
          <a:bodyPr>
            <a:no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Write in the multiplication expression and we get:</a:t>
            </a:r>
            <a:r>
              <a:rPr lang="en-US" sz="3200" dirty="0">
                <a:latin typeface="Angsana New" panose="020B0502040504020204" pitchFamily="34" charset="0"/>
              </a:rPr>
              <a:t/>
            </a:r>
            <a:br>
              <a:rPr lang="en-US" sz="3200" dirty="0">
                <a:latin typeface="Angsana New" panose="020B0502040504020204" pitchFamily="34" charset="0"/>
              </a:rPr>
            </a:br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2a (3a - 4)</a:t>
            </a:r>
            <a:r>
              <a:rPr lang="en-US" sz="3200" dirty="0">
                <a:latin typeface="Angsana New" panose="020B0502040504020204" pitchFamily="34" charset="0"/>
              </a:rPr>
              <a:t/>
            </a:r>
            <a:br>
              <a:rPr lang="en-US" sz="3200" dirty="0">
                <a:latin typeface="Angsana New" panose="020B0502040504020204" pitchFamily="34" charset="0"/>
              </a:rPr>
            </a:br>
            <a:r>
              <a:rPr lang="en-US" sz="3200" dirty="0">
                <a:latin typeface="Angsana New" panose="020B0502040504020204" pitchFamily="34" charset="0"/>
              </a:rPr>
              <a:t/>
            </a:r>
            <a:br>
              <a:rPr lang="en-US" sz="3200" dirty="0">
                <a:latin typeface="Angsana New" panose="020B0502040504020204" pitchFamily="34" charset="0"/>
              </a:rPr>
            </a:br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Use Distributive Law and multiply monomial with every term of binomial &amp; this is done in the following steps:</a:t>
            </a:r>
            <a:r>
              <a:rPr lang="en-US" sz="3200" dirty="0">
                <a:latin typeface="Angsana New" panose="020B0502040504020204" pitchFamily="34" charset="0"/>
              </a:rPr>
              <a:t/>
            </a:r>
            <a:br>
              <a:rPr lang="en-US" sz="3200" dirty="0">
                <a:latin typeface="Angsana New" panose="020B0502040504020204" pitchFamily="34" charset="0"/>
              </a:rPr>
            </a:br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= (2a X 3a) - (2a X 4)</a:t>
            </a:r>
            <a:r>
              <a:rPr lang="en-US" sz="3200" dirty="0">
                <a:latin typeface="Angsana New" panose="020B0502040504020204" pitchFamily="34" charset="0"/>
              </a:rPr>
              <a:t/>
            </a:r>
            <a:br>
              <a:rPr lang="en-US" sz="3200" dirty="0">
                <a:latin typeface="Angsana New" panose="020B0502040504020204" pitchFamily="34" charset="0"/>
              </a:rPr>
            </a:br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= 6a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2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 - 8a</a:t>
            </a:r>
            <a:r>
              <a:rPr lang="en-US" sz="3200" dirty="0">
                <a:latin typeface="Angsana New" panose="020B0502040504020204" pitchFamily="34" charset="0"/>
              </a:rPr>
              <a:t/>
            </a:r>
            <a:br>
              <a:rPr lang="en-US" sz="3200" dirty="0">
                <a:latin typeface="Angsana New" panose="020B0502040504020204" pitchFamily="34" charset="0"/>
              </a:rPr>
            </a:br>
            <a:r>
              <a:rPr lang="en-US" sz="3200" dirty="0">
                <a:latin typeface="Angsana New" panose="020B0502040504020204" pitchFamily="34" charset="0"/>
              </a:rPr>
              <a:t/>
            </a:r>
            <a:br>
              <a:rPr lang="en-US" sz="3200" dirty="0">
                <a:latin typeface="Angsana New" panose="020B0502040504020204" pitchFamily="34" charset="0"/>
              </a:rPr>
            </a:br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Hence, 2a (3a - 4) = 6a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2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 - 8a</a:t>
            </a:r>
            <a:endParaRPr lang="en-US" sz="3200" dirty="0">
              <a:latin typeface="Angsana New" panose="020B050204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93385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A42649-795A-F342-B386-4E9FC5780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Multiplication of Binomial with a Binomial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C66B7C-5E81-8146-BA46-05565ABB4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ngsana New" panose="020B0502040504020204" pitchFamily="34" charset="0"/>
              </a:rPr>
              <a:t>There are many methods to multiply 2binomials. </a:t>
            </a:r>
          </a:p>
          <a:p>
            <a:r>
              <a:rPr lang="en-US" sz="3200" dirty="0">
                <a:latin typeface="Angsana New" panose="020B0502040504020204" pitchFamily="34" charset="0"/>
              </a:rPr>
              <a:t>FOIL is one of the method</a:t>
            </a:r>
          </a:p>
          <a:p>
            <a:r>
              <a:rPr lang="en-US" sz="3200" dirty="0">
                <a:latin typeface="Angsana New" panose="020B0502040504020204" pitchFamily="34" charset="0"/>
              </a:rPr>
              <a:t>Just take one example</a:t>
            </a:r>
          </a:p>
          <a:p>
            <a:endParaRPr lang="en-US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B6CB6C89-1963-3C4C-AF7B-C9BFD6F15C46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932358099"/>
              </p:ext>
            </p:extLst>
          </p:nvPr>
        </p:nvGraphicFramePr>
        <p:xfrm>
          <a:off x="595274" y="4807347"/>
          <a:ext cx="10464156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89755">
                  <a:extLst>
                    <a:ext uri="{9D8B030D-6E8A-4147-A177-3AD203B41FA5}">
                      <a16:colId xmlns="" xmlns:a16="http://schemas.microsoft.com/office/drawing/2014/main" val="1174761251"/>
                    </a:ext>
                  </a:extLst>
                </a:gridCol>
                <a:gridCol w="3474401">
                  <a:extLst>
                    <a:ext uri="{9D8B030D-6E8A-4147-A177-3AD203B41FA5}">
                      <a16:colId xmlns="" xmlns:a16="http://schemas.microsoft.com/office/drawing/2014/main" val="536990555"/>
                    </a:ext>
                  </a:extLst>
                </a:gridCol>
              </a:tblGrid>
              <a:tr h="1441053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ngsana New" panose="020B0502040504020204" pitchFamily="34" charset="0"/>
                        </a:rPr>
                        <a:t>Multiply First Outer Inner Last.</a:t>
                      </a:r>
                      <a:b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ngsana New" panose="020B0502040504020204" pitchFamily="34" charset="0"/>
                        </a:rPr>
                      </a:br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ngsana New" panose="020B0502040504020204" pitchFamily="34" charset="0"/>
                        </a:rPr>
                        <a:t>• Add your results.</a:t>
                      </a:r>
                      <a:b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ngsana New" panose="020B0502040504020204" pitchFamily="34" charset="0"/>
                        </a:rPr>
                      </a:br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ngsana New" panose="020B0502040504020204" pitchFamily="34" charset="0"/>
                        </a:rPr>
                        <a:t>• Combine like terms.</a:t>
                      </a:r>
                      <a:b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ngsana New" panose="020B0502040504020204" pitchFamily="34" charset="0"/>
                        </a:rPr>
                      </a:br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ngsana New" panose="020B0502040504020204" pitchFamily="34" charset="0"/>
                        </a:rPr>
                        <a:t>• Remember that this method has limited usage (binomials only).</a:t>
                      </a:r>
                      <a:endParaRPr lang="en-US" sz="24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ngsana New" panose="020B050204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364782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586573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25EFCE-FAEE-9140-8790-62E34ABCA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A5AFAEC6-69E6-0842-8C01-FD84F0AF3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609600"/>
            <a:ext cx="11192073" cy="5181600"/>
          </a:xfrm>
          <a:effectLst/>
        </p:spPr>
      </p:pic>
    </p:spTree>
    <p:extLst>
      <p:ext uri="{BB962C8B-B14F-4D97-AF65-F5344CB8AC3E}">
        <p14:creationId xmlns="" xmlns:p14="http://schemas.microsoft.com/office/powerpoint/2010/main" val="20373383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8C522D-E342-BD45-85E7-2906E8F1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1353"/>
            <a:ext cx="10515600" cy="429204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CEA9DDC-9CE7-ED49-A8CF-9B0E7AC34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38" y="-85894"/>
            <a:ext cx="11378341" cy="6943894"/>
          </a:xfrm>
        </p:spPr>
        <p:txBody>
          <a:bodyPr>
            <a:no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What "FOIL" stands for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"Foil" is a way that people remember the 'formula' for multiplying </a:t>
            </a:r>
            <a:r>
              <a:rPr lang="en-US" sz="2800" b="0" i="0" u="none" strike="noStrike" dirty="0">
                <a:solidFill>
                  <a:srgbClr val="007BFF"/>
                </a:solidFill>
                <a:effectLst/>
                <a:latin typeface="Angsana New" panose="020B0502040504020204" pitchFamily="34" charset="0"/>
                <a:hlinkClick r:id="rId2"/>
              </a:rPr>
              <a:t>binomials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. (An alternative approach is to use "a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href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="/properties/double-distributive-property.php"&gt;double distributive").</a:t>
            </a:r>
          </a:p>
          <a:p>
            <a:r>
              <a:rPr lang="en-US" sz="2800" b="1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FOIL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 stands for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f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irst,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uter,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nner and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l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ast pairs. You are supposed to multiply these pairs as shown below!</a:t>
            </a:r>
          </a:p>
          <a:p>
            <a:r>
              <a:rPr lang="en-US" sz="2800" b="0" i="0" u="none" strike="noStrike" dirty="0">
                <a:solidFill>
                  <a:srgbClr val="007BFF"/>
                </a:solidFill>
                <a:effectLst/>
                <a:latin typeface="Angsana New" panose="020B0502040504020204" pitchFamily="34" charset="0"/>
              </a:rPr>
              <a:t>Firsts:</a:t>
            </a:r>
            <a:endParaRPr lang="en-US" sz="2800" b="0" i="0" dirty="0">
              <a:solidFill>
                <a:srgbClr val="000000"/>
              </a:solidFill>
              <a:effectLst/>
              <a:latin typeface="Angsana New" panose="020B0502040504020204" pitchFamily="34" charset="0"/>
            </a:endParaRPr>
          </a:p>
          <a:p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x⋅x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=x2</a:t>
            </a:r>
            <a:endParaRPr lang="en-US" sz="2800" b="0" i="0" dirty="0">
              <a:solidFill>
                <a:srgbClr val="000000"/>
              </a:solidFill>
              <a:effectLst/>
              <a:latin typeface="Angsana New" panose="020B0502040504020204" pitchFamily="34" charset="0"/>
            </a:endParaRPr>
          </a:p>
          <a:p>
            <a:r>
              <a:rPr lang="en-US" sz="2800" b="0" i="0" u="none" strike="noStrike" dirty="0">
                <a:solidFill>
                  <a:srgbClr val="007BFF"/>
                </a:solidFill>
                <a:effectLst/>
                <a:latin typeface="Angsana New" panose="020B0502040504020204" pitchFamily="34" charset="0"/>
              </a:rPr>
              <a:t>Outers:</a:t>
            </a:r>
            <a:endParaRPr lang="en-US" sz="2800" b="0" i="0" dirty="0">
              <a:solidFill>
                <a:srgbClr val="000000"/>
              </a:solidFill>
              <a:effectLst/>
              <a:latin typeface="Angsana New" panose="020B0502040504020204" pitchFamily="34" charset="0"/>
            </a:endParaRP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x⋅9=9x</a:t>
            </a:r>
            <a:endParaRPr lang="en-US" sz="2800" b="0" i="0" dirty="0">
              <a:solidFill>
                <a:srgbClr val="000000"/>
              </a:solidFill>
              <a:effectLst/>
              <a:latin typeface="Angsana New" panose="020B0502040504020204" pitchFamily="34" charset="0"/>
            </a:endParaRPr>
          </a:p>
          <a:p>
            <a:r>
              <a:rPr lang="en-US" sz="2800" b="0" i="0" u="none" strike="noStrike" dirty="0">
                <a:solidFill>
                  <a:srgbClr val="007BFF"/>
                </a:solidFill>
                <a:effectLst/>
                <a:latin typeface="Angsana New" panose="020B0502040504020204" pitchFamily="34" charset="0"/>
              </a:rPr>
              <a:t>Inners:</a:t>
            </a:r>
            <a:endParaRPr lang="en-US" sz="2800" b="0" i="0" dirty="0">
              <a:solidFill>
                <a:srgbClr val="000000"/>
              </a:solidFill>
              <a:effectLst/>
              <a:latin typeface="Angsana New" panose="020B0502040504020204" pitchFamily="34" charset="0"/>
            </a:endParaRP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7⋅x=7x</a:t>
            </a:r>
            <a:endParaRPr lang="en-US" sz="2800" b="0" i="0" dirty="0">
              <a:solidFill>
                <a:srgbClr val="000000"/>
              </a:solidFill>
              <a:effectLst/>
              <a:latin typeface="Angsana New" panose="020B0502040504020204" pitchFamily="34" charset="0"/>
            </a:endParaRPr>
          </a:p>
          <a:p>
            <a:r>
              <a:rPr lang="en-US" sz="2800" b="0" i="0" u="none" strike="noStrike" dirty="0">
                <a:solidFill>
                  <a:srgbClr val="007BFF"/>
                </a:solidFill>
                <a:effectLst/>
                <a:latin typeface="Angsana New" panose="020B0502040504020204" pitchFamily="34" charset="0"/>
              </a:rPr>
              <a:t>Lasts:</a:t>
            </a:r>
            <a:endParaRPr lang="en-US" sz="2800" b="0" i="0" dirty="0">
              <a:solidFill>
                <a:srgbClr val="000000"/>
              </a:solidFill>
              <a:effectLst/>
              <a:latin typeface="Angsana New" panose="020B0502040504020204" pitchFamily="34" charset="0"/>
            </a:endParaRP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ngsana New" panose="020B0502040504020204" pitchFamily="34" charset="0"/>
              </a:rPr>
              <a:t>7⋅9=63</a:t>
            </a:r>
            <a:endParaRPr lang="en-US" sz="2800" dirty="0">
              <a:latin typeface="Angsana New" panose="020B050204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90098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A8ADCC-2AF4-C74C-A781-F2AD899B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296" y="107444"/>
            <a:ext cx="10515600" cy="1325563"/>
          </a:xfrm>
        </p:spPr>
        <p:txBody>
          <a:bodyPr/>
          <a:lstStyle/>
          <a:p>
            <a:pPr fontAlgn="base"/>
            <a:r>
              <a:rPr lang="en-US" b="1" i="0">
                <a:solidFill>
                  <a:srgbClr val="1D1D1D"/>
                </a:solidFill>
                <a:effectLst/>
                <a:latin typeface="proxima-nova"/>
              </a:rPr>
              <a:t>Multiplication a Trinomial and a Binomial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DE89CC6-B9D1-EE4D-8AC0-F28DA7EDB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</a:rPr>
              <a:t>Process</a:t>
            </a:r>
          </a:p>
        </p:txBody>
      </p:sp>
      <p:pic>
        <p:nvPicPr>
          <p:cNvPr id="4" name="Ex-  Polynomial Multiplication Involving Binomials and Trinomials.mp4">
            <a:hlinkClick r:id="" action="ppaction://media"/>
            <a:extLst>
              <a:ext uri="{FF2B5EF4-FFF2-40B4-BE49-F238E27FC236}">
                <a16:creationId xmlns="" xmlns:a16="http://schemas.microsoft.com/office/drawing/2014/main" id="{684CCEED-435C-1B45-AD16-E0A03E7B13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59910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B71033-5D5A-FA4E-8E12-816C2471D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23" y="609600"/>
            <a:ext cx="11501518" cy="1456267"/>
          </a:xfrm>
        </p:spPr>
        <p:txBody>
          <a:bodyPr>
            <a:noAutofit/>
          </a:bodyPr>
          <a:lstStyle/>
          <a:p>
            <a:r>
              <a:rPr lang="en-US" sz="4800" dirty="0" err="1"/>
              <a:t>Factorisation</a:t>
            </a:r>
            <a:r>
              <a:rPr lang="en-US" sz="4800" dirty="0"/>
              <a:t> of Polynomials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8B281A-75BD-A44B-A2EA-9F757E54A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i="0" dirty="0">
                <a:solidFill>
                  <a:srgbClr val="3C4043"/>
                </a:solidFill>
                <a:effectLst/>
                <a:latin typeface="Angsana New" panose="020B0502040504020204" pitchFamily="34" charset="0"/>
              </a:rPr>
              <a:t>Factoring polynomials</a:t>
            </a:r>
            <a:r>
              <a:rPr lang="en-US" sz="4000" b="0" i="0" dirty="0">
                <a:solidFill>
                  <a:srgbClr val="3C4043"/>
                </a:solidFill>
                <a:effectLst/>
                <a:latin typeface="Angsana New" panose="020B0502040504020204" pitchFamily="34" charset="0"/>
              </a:rPr>
              <a:t> involves breaking up a </a:t>
            </a:r>
            <a:r>
              <a:rPr lang="en-US" sz="4000" b="1" i="0" dirty="0">
                <a:solidFill>
                  <a:srgbClr val="3C4043"/>
                </a:solidFill>
                <a:effectLst/>
                <a:latin typeface="Angsana New" panose="020B0502040504020204" pitchFamily="34" charset="0"/>
              </a:rPr>
              <a:t>polynomial</a:t>
            </a:r>
            <a:r>
              <a:rPr lang="en-US" sz="4000" b="0" i="0" dirty="0">
                <a:solidFill>
                  <a:srgbClr val="3C4043"/>
                </a:solidFill>
                <a:effectLst/>
                <a:latin typeface="Angsana New" panose="020B0502040504020204" pitchFamily="34" charset="0"/>
              </a:rPr>
              <a:t> into simpler terms (the </a:t>
            </a:r>
            <a:r>
              <a:rPr lang="en-US" sz="4000" b="1" i="0" dirty="0">
                <a:solidFill>
                  <a:srgbClr val="3C4043"/>
                </a:solidFill>
                <a:effectLst/>
                <a:latin typeface="Angsana New" panose="020B0502040504020204" pitchFamily="34" charset="0"/>
              </a:rPr>
              <a:t>factors</a:t>
            </a:r>
            <a:r>
              <a:rPr lang="en-US" sz="4000" b="0" i="0" dirty="0">
                <a:solidFill>
                  <a:srgbClr val="3C4043"/>
                </a:solidFill>
                <a:effectLst/>
                <a:latin typeface="Angsana New" panose="020B0502040504020204" pitchFamily="34" charset="0"/>
              </a:rPr>
              <a:t>) such that when the terms </a:t>
            </a:r>
            <a:r>
              <a:rPr lang="en-US" sz="4000" b="1" i="0" dirty="0">
                <a:solidFill>
                  <a:srgbClr val="3C4043"/>
                </a:solidFill>
                <a:effectLst/>
                <a:latin typeface="Angsana New" panose="020B0502040504020204" pitchFamily="34" charset="0"/>
              </a:rPr>
              <a:t>are</a:t>
            </a:r>
            <a:r>
              <a:rPr lang="en-US" sz="4000" b="0" i="0" dirty="0">
                <a:solidFill>
                  <a:srgbClr val="3C4043"/>
                </a:solidFill>
                <a:effectLst/>
                <a:latin typeface="Angsana New" panose="020B0502040504020204" pitchFamily="34" charset="0"/>
              </a:rPr>
              <a:t> multiplied together they equal the original </a:t>
            </a:r>
            <a:r>
              <a:rPr lang="en-US" sz="4000" b="1" i="0" dirty="0">
                <a:solidFill>
                  <a:srgbClr val="3C4043"/>
                </a:solidFill>
                <a:effectLst/>
                <a:latin typeface="Angsana New" panose="020B0502040504020204" pitchFamily="34" charset="0"/>
              </a:rPr>
              <a:t>polynomial</a:t>
            </a:r>
            <a:r>
              <a:rPr lang="en-US" sz="4000" b="0" i="0" dirty="0">
                <a:solidFill>
                  <a:srgbClr val="3C4043"/>
                </a:solidFill>
                <a:effectLst/>
                <a:latin typeface="Angsana New" panose="020B0502040504020204" pitchFamily="34" charset="0"/>
              </a:rPr>
              <a:t>. </a:t>
            </a:r>
            <a:r>
              <a:rPr lang="en-US" sz="4000" b="1" i="0" dirty="0">
                <a:solidFill>
                  <a:srgbClr val="3C4043"/>
                </a:solidFill>
                <a:effectLst/>
                <a:latin typeface="Angsana New" panose="020B0502040504020204" pitchFamily="34" charset="0"/>
              </a:rPr>
              <a:t>Factoring</a:t>
            </a:r>
            <a:r>
              <a:rPr lang="en-US" sz="4000" b="0" i="0" dirty="0">
                <a:solidFill>
                  <a:srgbClr val="3C4043"/>
                </a:solidFill>
                <a:effectLst/>
                <a:latin typeface="Angsana New" panose="020B0502040504020204" pitchFamily="34" charset="0"/>
              </a:rPr>
              <a:t> helps solve complex equations so they </a:t>
            </a:r>
            <a:r>
              <a:rPr lang="en-US" sz="4000" b="1" i="0" dirty="0">
                <a:solidFill>
                  <a:srgbClr val="3C4043"/>
                </a:solidFill>
                <a:effectLst/>
                <a:latin typeface="Angsana New" panose="020B0502040504020204" pitchFamily="34" charset="0"/>
              </a:rPr>
              <a:t>are</a:t>
            </a:r>
            <a:r>
              <a:rPr lang="en-US" sz="4000" b="0" i="0" dirty="0">
                <a:solidFill>
                  <a:srgbClr val="3C4043"/>
                </a:solidFill>
                <a:effectLst/>
                <a:latin typeface="Angsana New" panose="020B0502040504020204" pitchFamily="34" charset="0"/>
              </a:rPr>
              <a:t> easier to work with. </a:t>
            </a:r>
            <a:r>
              <a:rPr lang="en-US" sz="4000" b="1" i="0" dirty="0">
                <a:solidFill>
                  <a:srgbClr val="3C4043"/>
                </a:solidFill>
                <a:effectLst/>
                <a:latin typeface="Angsana New" panose="020B0502040504020204" pitchFamily="34" charset="0"/>
              </a:rPr>
              <a:t>Factoring polynomials</a:t>
            </a:r>
            <a:r>
              <a:rPr lang="en-US" sz="4000" b="0" i="0" dirty="0">
                <a:solidFill>
                  <a:srgbClr val="3C4043"/>
                </a:solidFill>
                <a:effectLst/>
                <a:latin typeface="Angsana New" panose="020B0502040504020204" pitchFamily="34" charset="0"/>
              </a:rPr>
              <a:t> includes: Finding the greatest common factor.</a:t>
            </a:r>
            <a:endParaRPr lang="en-US" sz="2400" dirty="0">
              <a:latin typeface="Angsana New" panose="020B050204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59417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A8E37A-42E5-B74B-985C-B4936723E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839487" cy="1456267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813588"/>
                </a:solidFill>
                <a:latin typeface="Roboto" panose="02000000000000000000" pitchFamily="2" charset="0"/>
              </a:rPr>
              <a:t>Examples of </a:t>
            </a:r>
            <a:r>
              <a:rPr lang="en-US" sz="5400" b="0" i="0" dirty="0">
                <a:solidFill>
                  <a:srgbClr val="813588"/>
                </a:solidFill>
                <a:effectLst/>
                <a:latin typeface="Roboto" panose="02000000000000000000" pitchFamily="2" charset="0"/>
              </a:rPr>
              <a:t>Factoring polynomials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EEFF8D-FF68-A945-B90C-093D83793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We have to find out the greatest common factor, of the given polynomial to </a:t>
            </a:r>
            <a:r>
              <a:rPr lang="en-US" sz="4000" b="0" i="0" dirty="0" err="1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factorise</a:t>
            </a:r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 it. This process is nothing but a type of reverse procedure of distributive law, such as;</a:t>
            </a:r>
          </a:p>
          <a:p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p( q + r) = </a:t>
            </a:r>
            <a:r>
              <a:rPr lang="en-US" sz="4000" b="0" i="0" dirty="0" err="1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pq</a:t>
            </a:r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 + pr</a:t>
            </a:r>
          </a:p>
          <a:p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But in the case of </a:t>
            </a:r>
            <a:r>
              <a:rPr lang="en-US" sz="4000" b="0" i="0" dirty="0" err="1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factorisation</a:t>
            </a:r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, it is just an inverse process;</a:t>
            </a:r>
          </a:p>
          <a:p>
            <a:r>
              <a:rPr lang="en-US" sz="4000" b="0" i="0" dirty="0" err="1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pq</a:t>
            </a:r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 + pr = p(q + r)</a:t>
            </a:r>
          </a:p>
          <a:p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where p is the greatest common factor</a:t>
            </a:r>
            <a:endParaRPr lang="en-US" sz="2400" b="0" i="0" dirty="0">
              <a:solidFill>
                <a:srgbClr val="333333"/>
              </a:solidFill>
              <a:effectLst/>
              <a:latin typeface="Angsana New" panose="020B050204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4877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7F528B-85BF-5B43-85E1-9C355892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1033450"/>
          </a:xfrm>
        </p:spPr>
        <p:txBody>
          <a:bodyPr>
            <a:noAutofit/>
          </a:bodyPr>
          <a:lstStyle/>
          <a:p>
            <a:r>
              <a:rPr lang="en-US" sz="8800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Factorise</a:t>
            </a:r>
            <a:r>
              <a:rPr lang="en-US" sz="88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x</a:t>
            </a:r>
            <a:r>
              <a:rPr lang="en-US" sz="8800" b="1" i="0" baseline="3000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2</a:t>
            </a:r>
            <a:r>
              <a:rPr lang="en-US" sz="88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-15x+50</a:t>
            </a:r>
            <a:endParaRPr lang="en-US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3D2731-2237-A84A-9332-19388E64C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1428737"/>
            <a:ext cx="10131425" cy="5429264"/>
          </a:xfrm>
        </p:spPr>
        <p:txBody>
          <a:bodyPr>
            <a:normAutofit lnSpcReduction="10000"/>
          </a:bodyPr>
          <a:lstStyle/>
          <a:p>
            <a:r>
              <a:rPr lang="en-US" sz="32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Find the two numbers which when added gives -15 and when multiplied gives 50.</a:t>
            </a:r>
          </a:p>
          <a:p>
            <a:r>
              <a:rPr lang="en-US" sz="32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So, -5 and -10 are the two numbers, such that;</a:t>
            </a:r>
          </a:p>
          <a:p>
            <a:r>
              <a:rPr lang="en-US" sz="32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(-5) + (-10) = -15</a:t>
            </a:r>
          </a:p>
          <a:p>
            <a:r>
              <a:rPr lang="en-US" sz="32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(-5) x (-10) = 50</a:t>
            </a:r>
          </a:p>
          <a:p>
            <a:r>
              <a:rPr lang="en-US" sz="32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Hence, we can write the given polynomial as;</a:t>
            </a:r>
          </a:p>
          <a:p>
            <a:r>
              <a:rPr lang="en-US" sz="32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x</a:t>
            </a:r>
            <a:r>
              <a:rPr lang="en-US" sz="3200" b="0" i="0" baseline="3000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2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-5x-10x+50</a:t>
            </a:r>
          </a:p>
          <a:p>
            <a:r>
              <a:rPr lang="en-US" sz="32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x(x-5)-10(x-5)</a:t>
            </a:r>
          </a:p>
          <a:p>
            <a:r>
              <a:rPr lang="en-US" sz="32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Taking x – 5 as common factor we get;</a:t>
            </a:r>
          </a:p>
          <a:p>
            <a:r>
              <a:rPr lang="en-US" sz="32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(x-5)(x-10)( so, solutions for the answer is this)</a:t>
            </a:r>
          </a:p>
        </p:txBody>
      </p:sp>
    </p:spTree>
    <p:extLst>
      <p:ext uri="{BB962C8B-B14F-4D97-AF65-F5344CB8AC3E}">
        <p14:creationId xmlns="" xmlns:p14="http://schemas.microsoft.com/office/powerpoint/2010/main" val="29548363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A8D637-5191-2041-AB2A-90D87DBBD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74" y="357166"/>
            <a:ext cx="10131427" cy="1214446"/>
          </a:xfrm>
        </p:spPr>
        <p:txBody>
          <a:bodyPr/>
          <a:lstStyle/>
          <a:p>
            <a:r>
              <a:rPr lang="en-US" dirty="0"/>
              <a:t>What we will learn……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5BEB59-FD05-A54D-A3C1-FC0DB809C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799" y="1643050"/>
            <a:ext cx="10131428" cy="450059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Definitions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Terms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Multiplication of </a:t>
            </a:r>
            <a:r>
              <a:rPr lang="en-US" sz="3600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Algebric</a:t>
            </a:r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 expression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Methods of Multiply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Factorisation</a:t>
            </a:r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 terms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Merhods</a:t>
            </a:r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 to factories</a:t>
            </a:r>
            <a:endParaRPr lang="en-US" sz="2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4633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73BDE1-5989-4C44-84B3-9D946632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Work sheet: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CD77BE-BF02-B946-BD38-9525C5920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Angsana New" panose="020B0502040504020204" pitchFamily="34" charset="0"/>
              </a:rPr>
              <a:t>Factorise</a:t>
            </a:r>
            <a:r>
              <a:rPr lang="en-US" sz="5400" dirty="0">
                <a:solidFill>
                  <a:schemeClr val="bg1"/>
                </a:solidFill>
                <a:latin typeface="Angsana New" panose="020B0502040504020204" pitchFamily="34" charset="0"/>
              </a:rPr>
              <a:t> the following:</a:t>
            </a:r>
          </a:p>
          <a:p>
            <a:r>
              <a:rPr lang="en-US" sz="5400" b="0" i="0" dirty="0">
                <a:solidFill>
                  <a:schemeClr val="bg1"/>
                </a:solidFill>
                <a:effectLst/>
                <a:latin typeface="Angsana New" panose="020B0502040504020204" pitchFamily="34" charset="0"/>
              </a:rPr>
              <a:t>a²+8a+16</a:t>
            </a:r>
          </a:p>
          <a:p>
            <a:r>
              <a:rPr lang="en-US" sz="5400" dirty="0">
                <a:solidFill>
                  <a:schemeClr val="bg1"/>
                </a:solidFill>
                <a:latin typeface="Angsana New" panose="020B0502040504020204" pitchFamily="34" charset="0"/>
              </a:rPr>
              <a:t>x </a:t>
            </a:r>
            <a:r>
              <a:rPr lang="en-US" sz="5400" baseline="30000" dirty="0">
                <a:solidFill>
                  <a:schemeClr val="bg1"/>
                </a:solidFill>
                <a:latin typeface="Angsana New" panose="020B0502040504020204" pitchFamily="34" charset="0"/>
              </a:rPr>
              <a:t>2</a:t>
            </a:r>
            <a:r>
              <a:rPr lang="en-US" sz="5400" dirty="0">
                <a:solidFill>
                  <a:schemeClr val="bg1"/>
                </a:solidFill>
                <a:latin typeface="Angsana New" panose="020B0502040504020204" pitchFamily="34" charset="0"/>
              </a:rPr>
              <a:t> -ax-</a:t>
            </a:r>
            <a:r>
              <a:rPr lang="en-US" sz="5400" dirty="0" err="1">
                <a:solidFill>
                  <a:schemeClr val="bg1"/>
                </a:solidFill>
                <a:latin typeface="Angsana New" panose="020B0502040504020204" pitchFamily="34" charset="0"/>
              </a:rPr>
              <a:t>bx</a:t>
            </a:r>
            <a:r>
              <a:rPr lang="en-US" sz="5400" b="0" i="0" dirty="0" err="1">
                <a:solidFill>
                  <a:schemeClr val="bg1"/>
                </a:solidFill>
                <a:effectLst/>
                <a:latin typeface="Angsana New" panose="020B0502040504020204" pitchFamily="34" charset="0"/>
              </a:rPr>
              <a:t>+ab</a:t>
            </a:r>
            <a:endParaRPr lang="en-US" sz="5400" b="0" i="0" dirty="0">
              <a:solidFill>
                <a:schemeClr val="bg1"/>
              </a:solidFill>
              <a:effectLst/>
              <a:latin typeface="Angsana New" panose="020B0502040504020204" pitchFamily="34" charset="0"/>
            </a:endParaRPr>
          </a:p>
          <a:p>
            <a:r>
              <a:rPr lang="en-US" sz="5400" dirty="0">
                <a:solidFill>
                  <a:schemeClr val="bg1"/>
                </a:solidFill>
                <a:latin typeface="Angsana New" panose="020B0502040504020204" pitchFamily="34" charset="0"/>
              </a:rPr>
              <a:t>1+ax+ab+x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195298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34ECF9-FACB-494E-88BE-672942B8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50" y="0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dirty="0"/>
              <a:t>What we know from the chapter: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CA3217D5-E040-2043-B004-93BE4B1EB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0" y="1471927"/>
            <a:ext cx="11169550" cy="4886031"/>
          </a:xfr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2933476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58192F-582D-E546-ABF4-DE141A94A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4D6EC5B7-203B-BD49-9DAE-CB7A6DD01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31305"/>
            <a:ext cx="11106180" cy="63561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53849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737AAC-EAE7-A942-837B-36C23E66D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What do you mean by Algebraic Expressions?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0B8EF2-9FC2-DB48-AF4E-603E8F6AD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584" y="2143116"/>
            <a:ext cx="10951170" cy="4512420"/>
          </a:xfrm>
        </p:spPr>
        <p:txBody>
          <a:bodyPr>
            <a:normAutofit/>
          </a:bodyPr>
          <a:lstStyle/>
          <a:p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In </a:t>
            </a:r>
            <a:r>
              <a:rPr lang="en-US" sz="40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ngsana New" panose="020B0502040504020204" pitchFamily="34" charset="0"/>
                <a:hlinkClick r:id="rId2" tooltip="Mathematics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mathematics</a:t>
            </a:r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, an </a:t>
            </a: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algebraic expression</a:t>
            </a:r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 is an</a:t>
            </a:r>
            <a:r>
              <a:rPr lang="en-US" sz="4000" b="0" i="0" dirty="0">
                <a:solidFill>
                  <a:schemeClr val="bg2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 </a:t>
            </a:r>
            <a:r>
              <a:rPr lang="en-US" sz="40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ngsana New" panose="020B0502040504020204" pitchFamily="34" charset="0"/>
                <a:hlinkClick r:id="rId3" tooltip="Expression (mathematics)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expression</a:t>
            </a:r>
            <a:r>
              <a:rPr lang="en-US" sz="4000" b="0" i="0" dirty="0">
                <a:solidFill>
                  <a:schemeClr val="bg2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 </a:t>
            </a:r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built up from integer </a:t>
            </a:r>
            <a:r>
              <a:rPr lang="en-US" sz="40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ngsana New" panose="020B0502040504020204" pitchFamily="34" charset="0"/>
                <a:hlinkClick r:id="rId4" tooltip="Constant (mathematics)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constants</a:t>
            </a:r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, </a:t>
            </a:r>
            <a:r>
              <a:rPr lang="en-US" sz="40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ngsana New" panose="020B0502040504020204" pitchFamily="34" charset="0"/>
                <a:hlinkClick r:id="rId5" tooltip="Variable (mathematics)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variables</a:t>
            </a:r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, and the </a:t>
            </a:r>
            <a:r>
              <a:rPr lang="en-US" sz="40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ngsana New" panose="020B0502040504020204" pitchFamily="34" charset="0"/>
                <a:hlinkClick r:id="rId6" tooltip="Algebraic opera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algebraic operations</a:t>
            </a:r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 (</a:t>
            </a:r>
            <a:r>
              <a:rPr lang="en-US" sz="40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ngsana New" panose="020B0502040504020204" pitchFamily="34" charset="0"/>
                <a:hlinkClick r:id="rId7" tooltip="Addi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addition</a:t>
            </a:r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, </a:t>
            </a:r>
            <a:r>
              <a:rPr lang="en-US" sz="40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ngsana New" panose="020B0502040504020204" pitchFamily="34" charset="0"/>
                <a:hlinkClick r:id="rId8" tooltip="Subtr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subtraction</a:t>
            </a:r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, </a:t>
            </a:r>
            <a:r>
              <a:rPr lang="en-US" sz="40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ngsana New" panose="020B0502040504020204" pitchFamily="34" charset="0"/>
                <a:hlinkClick r:id="rId9" tooltip="Multiplica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multiplication</a:t>
            </a:r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,</a:t>
            </a:r>
            <a:r>
              <a:rPr lang="en-US" sz="4000" b="0" i="0" dirty="0">
                <a:solidFill>
                  <a:schemeClr val="bg2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 </a:t>
            </a:r>
            <a:r>
              <a:rPr lang="en-US" sz="40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ngsana New" panose="020B0502040504020204" pitchFamily="34" charset="0"/>
                <a:hlinkClick r:id="rId10" tooltip="Division (mathematics)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division</a:t>
            </a:r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 and </a:t>
            </a:r>
            <a:r>
              <a:rPr lang="en-US" sz="40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ngsana New" panose="020B0502040504020204" pitchFamily="34" charset="0"/>
                <a:hlinkClick r:id="rId11" tooltip="Exponentia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exponentiation</a:t>
            </a:r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 by an exponent that is a</a:t>
            </a:r>
            <a:r>
              <a:rPr lang="en-US" sz="4000" b="0" i="0" dirty="0">
                <a:solidFill>
                  <a:schemeClr val="bg2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 </a:t>
            </a:r>
            <a:r>
              <a:rPr lang="en-US" sz="4000" b="0" i="0" u="none" strike="noStrike" dirty="0">
                <a:solidFill>
                  <a:schemeClr val="bg2"/>
                </a:solidFill>
                <a:effectLst/>
                <a:latin typeface="Angsana New" panose="020B0502040504020204" pitchFamily="34" charset="0"/>
                <a:hlinkClick r:id="rId12" tooltip="Rational number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rational number</a:t>
            </a:r>
            <a:r>
              <a:rPr lang="en-US" sz="4000" b="0" i="0" dirty="0">
                <a:solidFill>
                  <a:schemeClr val="bg2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).</a:t>
            </a:r>
            <a:r>
              <a:rPr lang="en-US" sz="4000" b="0" i="0" u="none" strike="noStrike" baseline="30000" dirty="0">
                <a:solidFill>
                  <a:schemeClr val="bg2">
                    <a:lumMod val="50000"/>
                  </a:schemeClr>
                </a:solidFill>
                <a:effectLst/>
                <a:latin typeface="Angsana New" panose="020B0502040504020204" pitchFamily="34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[1]</a:t>
            </a:r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 For example, 3</a:t>
            </a:r>
            <a:r>
              <a:rPr lang="en-US" sz="3200" b="0" i="1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x</a:t>
            </a:r>
            <a:r>
              <a:rPr lang="en-US" sz="3200" b="0" i="0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2</a:t>
            </a:r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 − 2</a:t>
            </a:r>
            <a:r>
              <a:rPr lang="en-US" sz="3200" b="0" i="1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xy</a:t>
            </a:r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 + </a:t>
            </a:r>
            <a:r>
              <a:rPr lang="en-US" sz="3200" b="0" i="1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c</a:t>
            </a:r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ngsana New" panose="020B0502040504020204" pitchFamily="34" charset="0"/>
              </a:rPr>
              <a:t> is an algebraic expression.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ngsana New" panose="020B050204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1518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A60770-A475-4F4D-A99A-EDC14464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and non example of algebraic Expressions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EC18AB6-48EE-9849-878D-08EB56367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00240"/>
            <a:ext cx="11200067" cy="364913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Abadi" panose="02000000000000000000" pitchFamily="2" charset="0"/>
                <a:ea typeface="Abadi" panose="02000000000000000000" pitchFamily="2" charset="0"/>
              </a:rPr>
              <a:t>Examples:</a:t>
            </a:r>
          </a:p>
          <a:p>
            <a:r>
              <a:rPr lang="en-US" sz="4400" dirty="0">
                <a:latin typeface="Abadi" panose="02000000000000000000" pitchFamily="2" charset="0"/>
                <a:ea typeface="Abadi" panose="02000000000000000000" pitchFamily="2" charset="0"/>
              </a:rPr>
              <a:t>4x. +7y-10</a:t>
            </a:r>
          </a:p>
          <a:p>
            <a:r>
              <a:rPr lang="en-US" sz="4400" dirty="0">
                <a:latin typeface="Abadi" panose="02000000000000000000" pitchFamily="2" charset="0"/>
                <a:ea typeface="Abadi" panose="02000000000000000000" pitchFamily="2" charset="0"/>
              </a:rPr>
              <a:t>5xy- 3x+17</a:t>
            </a:r>
          </a:p>
          <a:p>
            <a:r>
              <a:rPr lang="en-US" sz="4400" dirty="0">
                <a:latin typeface="Abadi" panose="02000000000000000000" pitchFamily="2" charset="0"/>
                <a:ea typeface="Abadi" panose="02000000000000000000" pitchFamily="2" charset="0"/>
              </a:rPr>
              <a:t>20 x+4z+18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E69382-ED17-454F-A811-782E41855CF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979478" y="2021946"/>
            <a:ext cx="3837748" cy="4351338"/>
          </a:xfrm>
        </p:spPr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Non example :</a:t>
            </a:r>
          </a:p>
          <a:p>
            <a:r>
              <a:rPr lang="en-US" sz="4400" dirty="0">
                <a:latin typeface="Abadi" panose="020B0604020104020204" pitchFamily="34" charset="0"/>
              </a:rPr>
              <a:t>x + y=10</a:t>
            </a:r>
          </a:p>
          <a:p>
            <a:r>
              <a:rPr lang="en-US" sz="4400" dirty="0" smtClean="0">
                <a:latin typeface="Abadi" panose="020B0604020104020204" pitchFamily="34" charset="0"/>
              </a:rPr>
              <a:t>x</a:t>
            </a:r>
            <a:r>
              <a:rPr lang="en-US" sz="4400" baseline="30000" dirty="0" smtClean="0">
                <a:latin typeface="Abadi" panose="020B0604020104020204" pitchFamily="34" charset="0"/>
              </a:rPr>
              <a:t>2</a:t>
            </a:r>
            <a:r>
              <a:rPr lang="en-US" sz="4400" dirty="0" smtClean="0">
                <a:latin typeface="Abadi" panose="020B0604020104020204" pitchFamily="34" charset="0"/>
              </a:rPr>
              <a:t>+y=15</a:t>
            </a:r>
            <a:endParaRPr lang="en-US" sz="4400" dirty="0">
              <a:latin typeface="Abadi" panose="020B0604020104020204" pitchFamily="34" charset="0"/>
            </a:endParaRPr>
          </a:p>
          <a:p>
            <a:r>
              <a:rPr lang="en-US" sz="4400" dirty="0">
                <a:latin typeface="Abadi" panose="020B0604020104020204" pitchFamily="34" charset="0"/>
              </a:rPr>
              <a:t>√x+√</a:t>
            </a:r>
            <a:r>
              <a:rPr lang="en-US" sz="4400" dirty="0" smtClean="0">
                <a:latin typeface="Abadi" panose="020B0604020104020204" pitchFamily="34" charset="0"/>
              </a:rPr>
              <a:t>y=0</a:t>
            </a:r>
            <a:endParaRPr lang="en-US" sz="4400" dirty="0">
              <a:latin typeface="Abadi" panose="020B0604020104020204" pitchFamily="34" charset="0"/>
            </a:endParaRPr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0AF3A2EA-D54D-D941-94B1-E649699D4BA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480683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79F981-C838-C34E-A2FA-F874E0843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0" i="0" dirty="0">
                <a:solidFill>
                  <a:srgbClr val="813588"/>
                </a:solidFill>
                <a:effectLst/>
                <a:latin typeface="Roboto" panose="02000000000000000000" pitchFamily="2" charset="0"/>
              </a:rPr>
              <a:t>The terminology used in Algebraic expressions</a:t>
            </a:r>
            <a:r>
              <a:rPr lang="en-US" b="0" i="0" dirty="0">
                <a:solidFill>
                  <a:srgbClr val="813588"/>
                </a:solidFill>
                <a:effectLst/>
                <a:latin typeface="Roboto" panose="02000000000000000000" pitchFamily="2" charset="0"/>
              </a:rPr>
              <a:t>:</a:t>
            </a:r>
            <a:br>
              <a:rPr lang="en-US" b="0" i="0" dirty="0">
                <a:solidFill>
                  <a:srgbClr val="813588"/>
                </a:solidFill>
                <a:effectLst/>
                <a:latin typeface="Roboto" panose="02000000000000000000" pitchFamily="2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DE56E0-AD01-104D-ACDA-EF4BBD23A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29" y="1595169"/>
            <a:ext cx="10131425" cy="2663564"/>
          </a:xfrm>
        </p:spPr>
        <p:txBody>
          <a:bodyPr/>
          <a:lstStyle/>
          <a:p>
            <a:r>
              <a:rPr lang="en-US" sz="32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In Algebra we work with Variable, Symbols or Letters whose value is unknown to us.</a:t>
            </a: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BEF5B856-57DA-604C-BBF6-C34E17642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005" y="3021802"/>
            <a:ext cx="5048250" cy="29252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33390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280056-E4D6-8042-8AB0-D1C15A7FA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59517"/>
            <a:ext cx="10131425" cy="5938937"/>
          </a:xfrm>
        </p:spPr>
        <p:txBody>
          <a:bodyPr>
            <a:normAutofit/>
          </a:bodyPr>
          <a:lstStyle/>
          <a:p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In the above expression (i.e. 5x – 3),</a:t>
            </a:r>
          </a:p>
          <a:p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x is a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Variable</a:t>
            </a:r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, whose value is unknown to us which can take any value.</a:t>
            </a:r>
          </a:p>
          <a:p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5 is known as the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Coefficient</a:t>
            </a:r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 of x, as it is a constant value used with the variable term and is well defined.</a:t>
            </a:r>
          </a:p>
          <a:p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3 is the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Constant </a:t>
            </a:r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value term which has a definite value.</a:t>
            </a:r>
          </a:p>
          <a:p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The whole expression is known to be the Binomial term, as it has two unlikely terms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24324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0D4567-198F-A340-94DC-4AD3803E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0" i="0" dirty="0">
                <a:solidFill>
                  <a:srgbClr val="813588"/>
                </a:solidFill>
                <a:effectLst/>
                <a:latin typeface="Roboto" panose="02000000000000000000" pitchFamily="2" charset="0"/>
              </a:rPr>
              <a:t>Types of Algebraic expression: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5436A7-5469-234B-97AF-E7CB1B480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There are 3 main types of algebraic expressions which include:</a:t>
            </a:r>
          </a:p>
          <a:p>
            <a:endParaRPr lang="en-US" sz="3600" dirty="0">
              <a:solidFill>
                <a:srgbClr val="333333"/>
              </a:solidFill>
              <a:latin typeface="Angsana New" panose="020B0502040504020204" pitchFamily="34" charset="0"/>
            </a:endParaRPr>
          </a:p>
          <a:p>
            <a:endParaRPr lang="en-US" sz="3600" b="0" i="0" dirty="0">
              <a:solidFill>
                <a:srgbClr val="333333"/>
              </a:solidFill>
              <a:effectLst/>
              <a:latin typeface="Angsana New" panose="020B0502040504020204" pitchFamily="34" charset="0"/>
            </a:endParaRPr>
          </a:p>
          <a:p>
            <a:r>
              <a:rPr lang="en-US" sz="36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Monomial Expression</a:t>
            </a:r>
          </a:p>
          <a:p>
            <a:r>
              <a:rPr lang="en-US" sz="36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Binomial Expression</a:t>
            </a:r>
          </a:p>
          <a:p>
            <a:r>
              <a:rPr lang="en-US" sz="36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Polynomial Expression</a:t>
            </a:r>
          </a:p>
        </p:txBody>
      </p:sp>
    </p:spTree>
    <p:extLst>
      <p:ext uri="{BB962C8B-B14F-4D97-AF65-F5344CB8AC3E}">
        <p14:creationId xmlns="" xmlns:p14="http://schemas.microsoft.com/office/powerpoint/2010/main" val="42398005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30DF71-46AC-0E49-B844-6B49B03F8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0" i="0" dirty="0">
                <a:solidFill>
                  <a:srgbClr val="813588"/>
                </a:solidFill>
                <a:effectLst/>
                <a:latin typeface="Roboto" panose="02000000000000000000" pitchFamily="2" charset="0"/>
              </a:rPr>
              <a:t>Monomial Expression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088285-2D21-3645-A28F-181F0E26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sz="6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An algebraic expression which is having only one term is known as a monomial.</a:t>
            </a:r>
          </a:p>
          <a:p>
            <a:r>
              <a:rPr lang="en-US" sz="6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Examples of monomial expression include</a:t>
            </a:r>
          </a:p>
          <a:p>
            <a:pPr marL="0" indent="0">
              <a:buNone/>
            </a:pPr>
            <a:r>
              <a:rPr lang="en-US" sz="6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 3x</a:t>
            </a:r>
            <a:r>
              <a:rPr lang="en-US" sz="6000" b="0" i="0" baseline="3000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4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, 3xy, 5z,10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xz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 et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39082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23F926-2067-5448-AD11-74EC6FF6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0" i="0" dirty="0">
                <a:solidFill>
                  <a:srgbClr val="813588"/>
                </a:solidFill>
                <a:effectLst/>
                <a:latin typeface="Roboto" panose="02000000000000000000" pitchFamily="2" charset="0"/>
              </a:rPr>
              <a:t>Binomial Expression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E80231A-3F21-AC4D-96C2-7F0B590F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9129"/>
            <a:ext cx="10515600" cy="3857833"/>
          </a:xfrm>
        </p:spPr>
        <p:txBody>
          <a:bodyPr>
            <a:normAutofit/>
          </a:bodyPr>
          <a:lstStyle/>
          <a:p>
            <a:r>
              <a:rPr lang="en-US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</a:t>
            </a:r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 binomial expression is an algebraic expression which is having two unlikely terms.</a:t>
            </a:r>
          </a:p>
          <a:p>
            <a:endParaRPr lang="en-US" sz="4000" b="0" i="0" dirty="0">
              <a:solidFill>
                <a:srgbClr val="333333"/>
              </a:solidFill>
              <a:effectLst/>
              <a:latin typeface="Angsana New" panose="020B0502040504020204" pitchFamily="34" charset="0"/>
            </a:endParaRPr>
          </a:p>
          <a:p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Examples of binomial include</a:t>
            </a:r>
          </a:p>
          <a:p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 5xy + 8, xyz + x</a:t>
            </a:r>
            <a:r>
              <a:rPr lang="en-US" sz="4000" b="0" i="0" baseline="3000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3</a:t>
            </a:r>
            <a:r>
              <a:rPr lang="en-US" sz="4000" b="0" i="0" dirty="0">
                <a:solidFill>
                  <a:srgbClr val="333333"/>
                </a:solidFill>
                <a:effectLst/>
                <a:latin typeface="Angsana New" panose="020B0502040504020204" pitchFamily="34" charset="0"/>
              </a:rPr>
              <a:t>, 3xy+ 7z etc.</a:t>
            </a:r>
          </a:p>
        </p:txBody>
      </p:sp>
    </p:spTree>
    <p:extLst>
      <p:ext uri="{BB962C8B-B14F-4D97-AF65-F5344CB8AC3E}">
        <p14:creationId xmlns="" xmlns:p14="http://schemas.microsoft.com/office/powerpoint/2010/main" val="40141005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477</Words>
  <Application>Microsoft Office PowerPoint</Application>
  <PresentationFormat>Custom</PresentationFormat>
  <Paragraphs>100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Celestial</vt:lpstr>
      <vt:lpstr>MATHEMATICS Algebraic Expressions Class:VII </vt:lpstr>
      <vt:lpstr>What we will learn……</vt:lpstr>
      <vt:lpstr>What do you mean by Algebraic Expressions?</vt:lpstr>
      <vt:lpstr>Examples and non example of algebraic Expressions</vt:lpstr>
      <vt:lpstr>The terminology used in Algebraic expressions: </vt:lpstr>
      <vt:lpstr>Slide 6</vt:lpstr>
      <vt:lpstr>Types of Algebraic expression:</vt:lpstr>
      <vt:lpstr>Monomial Expression</vt:lpstr>
      <vt:lpstr>Binomial Expression</vt:lpstr>
      <vt:lpstr>Polynomial Expression</vt:lpstr>
      <vt:lpstr>Multiplication of Monomial by Monomial</vt:lpstr>
      <vt:lpstr>Multiplication of Monomial by Binomial</vt:lpstr>
      <vt:lpstr>Multiplication of Binomial with a Binomial</vt:lpstr>
      <vt:lpstr>Slide 14</vt:lpstr>
      <vt:lpstr>Slide 15</vt:lpstr>
      <vt:lpstr>Multiplication a Trinomial and a Binomial</vt:lpstr>
      <vt:lpstr>Factorisation of Polynomials</vt:lpstr>
      <vt:lpstr>Examples of Factoring polynomials</vt:lpstr>
      <vt:lpstr>Factorise x2-15x+50</vt:lpstr>
      <vt:lpstr>Work sheet:</vt:lpstr>
      <vt:lpstr>What we know from the chapter: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DAV PUBLIC SCHOOL BALASORE, ODISHA ZONE:I</dc:title>
  <dc:creator>919438725419</dc:creator>
  <cp:lastModifiedBy>rajni bala</cp:lastModifiedBy>
  <cp:revision>17</cp:revision>
  <dcterms:created xsi:type="dcterms:W3CDTF">2020-04-16T04:07:21Z</dcterms:created>
  <dcterms:modified xsi:type="dcterms:W3CDTF">2020-04-28T10:33:39Z</dcterms:modified>
</cp:coreProperties>
</file>